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4" r:id="rId5"/>
    <p:sldId id="265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87" r:id="rId19"/>
    <p:sldId id="279" r:id="rId20"/>
    <p:sldId id="280" r:id="rId21"/>
    <p:sldId id="278" r:id="rId22"/>
    <p:sldId id="26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9213448" y="5914663"/>
            <a:ext cx="210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 (</a:t>
            </a:r>
            <a:r>
              <a:rPr lang="en-IN" b="1" dirty="0"/>
              <a:t>Example – Step by Step)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7" y="2924957"/>
            <a:ext cx="7581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Cluster A: 1,2 Cluster B: 3,4,5 </a:t>
            </a:r>
          </a:p>
          <a:p>
            <a:r>
              <a:rPr lang="en-IN" sz="2400" dirty="0"/>
              <a:t>Re-compute centroids </a:t>
            </a:r>
          </a:p>
          <a:p>
            <a:pPr lvl="1"/>
            <a:r>
              <a:rPr lang="en-IN" sz="2000" dirty="0"/>
              <a:t>Centroid A = (1.5, 1), Centroid B = (5.33, 6.33)</a:t>
            </a:r>
          </a:p>
          <a:p>
            <a:r>
              <a:rPr lang="en-IN" sz="2400" dirty="0"/>
              <a:t>Re-compute distances of records to centroids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35" y="3751601"/>
            <a:ext cx="6267330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 – converges to local minima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US" sz="2400" dirty="0"/>
              <a:t>Undergraduate Business Programs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/>
          </a:bodyPr>
          <a:lstStyle/>
          <a:p>
            <a:r>
              <a:rPr lang="en-IN" sz="1800" dirty="0"/>
              <a:t>Dataset - </a:t>
            </a:r>
            <a:r>
              <a:rPr lang="en-IN" sz="1800" dirty="0" err="1"/>
              <a:t>Universities_Clustering.csv</a:t>
            </a:r>
            <a:endParaRPr lang="en-IN" sz="1800" dirty="0"/>
          </a:p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–</a:t>
            </a:r>
            <a:r>
              <a:rPr lang="en-IN" sz="1600" dirty="0" err="1"/>
              <a:t>Universityname</a:t>
            </a:r>
            <a:r>
              <a:rPr lang="en-IN" sz="1600" dirty="0"/>
              <a:t> </a:t>
            </a:r>
          </a:p>
          <a:p>
            <a:pPr lvl="1"/>
            <a:r>
              <a:rPr lang="en-IN" sz="1600" dirty="0"/>
              <a:t>State–State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Top10-%newfreshmenintop10%of </a:t>
            </a:r>
            <a:r>
              <a:rPr lang="en-IN" sz="1600" dirty="0" err="1"/>
              <a:t>highschool</a:t>
            </a:r>
            <a:r>
              <a:rPr lang="en-IN" sz="1600" dirty="0"/>
              <a:t> class </a:t>
            </a:r>
          </a:p>
          <a:p>
            <a:pPr lvl="1"/>
            <a:r>
              <a:rPr lang="en-IN" sz="1600" dirty="0"/>
              <a:t>Accept-%</a:t>
            </a:r>
            <a:r>
              <a:rPr lang="en-IN" sz="1600" dirty="0" err="1"/>
              <a:t>ofapplicantsaccepted</a:t>
            </a:r>
            <a:r>
              <a:rPr lang="en-IN" sz="1600" dirty="0"/>
              <a:t>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–</a:t>
            </a:r>
            <a:r>
              <a:rPr lang="en-IN" sz="1600" dirty="0" err="1"/>
              <a:t>studenttofacultyratio</a:t>
            </a:r>
            <a:r>
              <a:rPr lang="en-IN" sz="1600" dirty="0"/>
              <a:t> </a:t>
            </a:r>
          </a:p>
          <a:p>
            <a:pPr lvl="1"/>
            <a:r>
              <a:rPr lang="en-IN" sz="1600" dirty="0"/>
              <a:t>Expenses–</a:t>
            </a:r>
            <a:r>
              <a:rPr lang="en-IN" sz="1600" dirty="0" err="1"/>
              <a:t>Estimatedannualexpenses</a:t>
            </a:r>
            <a:r>
              <a:rPr lang="en-IN" sz="1600" dirty="0"/>
              <a:t>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–</a:t>
            </a:r>
            <a:r>
              <a:rPr lang="en-IN" sz="1600" dirty="0" err="1"/>
              <a:t>Graduationrate</a:t>
            </a:r>
            <a:r>
              <a:rPr lang="en-IN" sz="1600" dirty="0"/>
              <a:t>% </a:t>
            </a: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dirty="0">
                <a:highlight>
                  <a:srgbClr val="FFFF00"/>
                </a:highlight>
              </a:rPr>
              <a:t>Code Block - </a:t>
            </a:r>
            <a:r>
              <a:rPr lang="en-IN" dirty="0" err="1">
                <a:highlight>
                  <a:srgbClr val="FFFF00"/>
                </a:highlight>
              </a:rPr>
              <a:t>Clustering.ipynb</a:t>
            </a:r>
            <a:r>
              <a:rPr lang="en-IN" dirty="0">
                <a:highlight>
                  <a:srgbClr val="FFFF00"/>
                </a:highlight>
              </a:rPr>
              <a:t> 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IN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2167"/>
            <a:ext cx="5434154" cy="4464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192192"/>
            <a:ext cx="4114199" cy="5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IN" b="1" dirty="0"/>
              <a:t>Hierarchical Clustering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popular clustering technique for identifying groups in the dataset </a:t>
            </a:r>
          </a:p>
          <a:p>
            <a:r>
              <a:rPr lang="en-IN" dirty="0"/>
              <a:t>Not required to pre-specify the number of clusters to be generated as is required by the k-means approach. </a:t>
            </a:r>
          </a:p>
          <a:p>
            <a:r>
              <a:rPr lang="en-IN" dirty="0"/>
              <a:t>Hierarchical clustering has an added advantage over K-means clustering - results in an attractive tree-based representation of the observations called a dendrogram. </a:t>
            </a:r>
          </a:p>
          <a:p>
            <a:r>
              <a:rPr lang="en-IN" dirty="0"/>
              <a:t>Useful when goal is to arrange the clusters into a natural hierarchy 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 </a:t>
            </a:r>
            <a:r>
              <a:rPr lang="en-IN" sz="2400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built starting from the leaves and combining clusters up to the trunk.</a:t>
            </a:r>
          </a:p>
          <a:p>
            <a:r>
              <a:rPr lang="en-IN" sz="2400" dirty="0"/>
              <a:t>Sequentially merge group of records 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Repeat point 3 and stop when single cluster remains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Before going further we need to understand first point better</a:t>
            </a:r>
          </a:p>
          <a:p>
            <a:pPr lvl="1"/>
            <a:r>
              <a:rPr lang="en-IN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dirty="0"/>
              <a:t>We are using </a:t>
            </a:r>
            <a:r>
              <a:rPr lang="en-IN" b="1" dirty="0"/>
              <a:t>Euclidean</a:t>
            </a:r>
            <a:r>
              <a:rPr lang="en-IN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73119"/>
              </p:ext>
            </p:extLst>
          </p:nvPr>
        </p:nvGraphicFramePr>
        <p:xfrm>
          <a:off x="838200" y="1935008"/>
          <a:ext cx="10515600" cy="399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154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1696912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687304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4648660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4948703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4618645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4887201"/>
            <a:ext cx="2609850" cy="3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1 &amp; 2 into cluster A</a:t>
            </a:r>
          </a:p>
          <a:p>
            <a:r>
              <a:rPr lang="en-IN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3147049"/>
            <a:ext cx="9344025" cy="250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66" y="3135937"/>
            <a:ext cx="38100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80" y="3049263"/>
            <a:ext cx="4117393" cy="26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011923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011923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2984070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3765120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3789247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3429000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they can no longer be moved around.</a:t>
            </a:r>
          </a:p>
          <a:p>
            <a:r>
              <a:rPr lang="en-IN" dirty="0"/>
              <a:t>Time complexity: not suitable for large datasets </a:t>
            </a:r>
          </a:p>
          <a:p>
            <a:r>
              <a:rPr lang="en-IN" dirty="0"/>
              <a:t>The order of the data has an impact on the final results </a:t>
            </a:r>
          </a:p>
          <a:p>
            <a:r>
              <a:rPr lang="en-IN" dirty="0"/>
              <a:t>Very 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690687"/>
            <a:ext cx="10601446" cy="4698537"/>
          </a:xfrm>
        </p:spPr>
        <p:txBody>
          <a:bodyPr>
            <a:normAutofit/>
          </a:bodyPr>
          <a:lstStyle/>
          <a:p>
            <a:r>
              <a:rPr lang="en-IN" sz="2100" dirty="0"/>
              <a:t>Here, we don’t need to supervise the model using Y, instead model will find information on its own.</a:t>
            </a:r>
          </a:p>
          <a:p>
            <a:pPr lvl="1"/>
            <a:r>
              <a:rPr lang="en-IN" sz="1900" dirty="0"/>
              <a:t>We only have X1, X2, . . . , </a:t>
            </a:r>
            <a:r>
              <a:rPr lang="en-IN" sz="1900" dirty="0" err="1"/>
              <a:t>Xp</a:t>
            </a:r>
            <a:r>
              <a:rPr lang="en-IN" sz="1900" dirty="0"/>
              <a:t> and Y is missing</a:t>
            </a:r>
          </a:p>
          <a:p>
            <a:pPr lvl="1"/>
            <a:endParaRPr lang="en-IN" sz="1600" dirty="0"/>
          </a:p>
          <a:p>
            <a:r>
              <a:rPr lang="en-IN" sz="2100" dirty="0"/>
              <a:t>Usage:</a:t>
            </a:r>
            <a:endParaRPr lang="en-IN" sz="1800" dirty="0"/>
          </a:p>
          <a:p>
            <a:pPr lvl="1"/>
            <a:r>
              <a:rPr lang="en-IN" sz="1900" dirty="0"/>
              <a:t>Segmentation / Clustering</a:t>
            </a:r>
          </a:p>
          <a:p>
            <a:pPr lvl="1"/>
            <a:r>
              <a:rPr lang="en-IN" sz="1900" dirty="0"/>
              <a:t>Dimension Reduction</a:t>
            </a:r>
          </a:p>
          <a:p>
            <a:pPr lvl="1"/>
            <a:r>
              <a:rPr lang="en-IN" sz="1900" dirty="0"/>
              <a:t>Relationship mining</a:t>
            </a:r>
          </a:p>
          <a:p>
            <a:pPr lvl="1"/>
            <a:r>
              <a:rPr lang="en-IN" sz="1900" dirty="0"/>
              <a:t>Recommender System </a:t>
            </a:r>
          </a:p>
          <a:p>
            <a:pPr lvl="1"/>
            <a:endParaRPr lang="en-IN" sz="1600" dirty="0"/>
          </a:p>
          <a:p>
            <a:r>
              <a:rPr lang="en-IN" sz="2100" dirty="0"/>
              <a:t>Example:</a:t>
            </a:r>
          </a:p>
          <a:p>
            <a:pPr lvl="1"/>
            <a:r>
              <a:rPr lang="en-IN" sz="1900" dirty="0"/>
              <a:t>Find target segments for a newly launched SUV in market</a:t>
            </a:r>
          </a:p>
          <a:p>
            <a:pPr lvl="1"/>
            <a:r>
              <a:rPr lang="en-IN" sz="1900" dirty="0"/>
              <a:t>How do new students form groups in college </a:t>
            </a:r>
          </a:p>
          <a:p>
            <a:pPr marL="457200" lvl="1" indent="0">
              <a:buNone/>
            </a:pPr>
            <a:endParaRPr lang="en-IN" sz="16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For instance, maybe the variables should be </a:t>
            </a:r>
            <a:r>
              <a:rPr lang="en-IN" sz="2400" dirty="0" err="1"/>
              <a:t>centered</a:t>
            </a:r>
            <a:r>
              <a:rPr lang="en-IN" sz="2400" dirty="0"/>
              <a:t> to have mean zero and scaled to have standard deviation one.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Unsupervised learning is important for understanding the variation and grouping structure of a set of unlabelled data, and can be a useful pre-processor for supervised learning</a:t>
            </a:r>
          </a:p>
          <a:p>
            <a:r>
              <a:rPr lang="en-IN" dirty="0"/>
              <a:t>It is intrinsically more difficult than supervised learning because there is no gold standard (like an outcome variable) and no single objective (like test set accuracy)</a:t>
            </a:r>
          </a:p>
          <a:p>
            <a:r>
              <a:rPr lang="en-IN" dirty="0"/>
              <a:t>It is an active field of research, with many recently developed tools such as self-organizing maps, independent components analysis and spectral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053" y="2662046"/>
            <a:ext cx="2969871" cy="1325563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400" dirty="0"/>
              <a:t>Clustering is an exploratory method for identifying homogenous groups, subgroups or clusters in data</a:t>
            </a:r>
          </a:p>
          <a:p>
            <a:pPr lvl="1"/>
            <a:r>
              <a:rPr lang="en-IN" sz="2000" dirty="0"/>
              <a:t>Similar records in data should belong to the same cluster</a:t>
            </a:r>
          </a:p>
          <a:p>
            <a:pPr lvl="1"/>
            <a:r>
              <a:rPr lang="en-IN" sz="20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few Examples in detail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select k objects from dataset as initial cluster </a:t>
            </a:r>
            <a:r>
              <a:rPr lang="en-IN" sz="1800" dirty="0" err="1"/>
              <a:t>center</a:t>
            </a:r>
            <a:r>
              <a:rPr lang="en-IN" sz="1800" dirty="0"/>
              <a:t> or means </a:t>
            </a:r>
          </a:p>
          <a:p>
            <a:r>
              <a:rPr lang="en-IN" sz="1800" dirty="0"/>
              <a:t>Assign each observation to their closest centroid,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dirty="0"/>
              <a:t>Update cluster centroid 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1629</Words>
  <Application>Microsoft Macintosh PowerPoint</Application>
  <PresentationFormat>Widescreen</PresentationFormat>
  <Paragraphs>231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Clustering</vt:lpstr>
      <vt:lpstr>Clustering</vt:lpstr>
      <vt:lpstr>Example - Clustering for Market Segmentation</vt:lpstr>
      <vt:lpstr>Clustering methods:</vt:lpstr>
      <vt:lpstr>K-means clustering</vt:lpstr>
      <vt:lpstr>K-means clustering Algorithm</vt:lpstr>
      <vt:lpstr>Example The progress of the K-means algorithm with K=3</vt:lpstr>
      <vt:lpstr>Math behind Clustering (Example – Step by Step)</vt:lpstr>
      <vt:lpstr>Math behind Clustering</vt:lpstr>
      <vt:lpstr>Math behind Clustering</vt:lpstr>
      <vt:lpstr>Math behind Clustering</vt:lpstr>
      <vt:lpstr>Determining optimal value of K:</vt:lpstr>
      <vt:lpstr>Elbow method:</vt:lpstr>
      <vt:lpstr>Challenges with K-means:</vt:lpstr>
      <vt:lpstr>Case Study Undergraduate Business Programs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Distance between Clusters: 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Disadvantages of Hierarchical Clustering</vt:lpstr>
      <vt:lpstr>Practical Issues with Clustering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68</cp:revision>
  <dcterms:created xsi:type="dcterms:W3CDTF">2020-01-12T09:28:02Z</dcterms:created>
  <dcterms:modified xsi:type="dcterms:W3CDTF">2020-01-12T18:15:14Z</dcterms:modified>
</cp:coreProperties>
</file>